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Hin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Hin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i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owtogeek.com/howto/33949/htg-explains-what-is-encryption-and-how-does-it-work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1d97fa17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1d97fa17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1d97fa17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1d97fa17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1d97fa17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1d97fa17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1d97fa17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1d97fa17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1d97fa170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1d97fa17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1d97fa17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1d97fa17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1d97fa17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1d97fa17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1d97fa17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1d97fa17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1d97fa17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1d97fa17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CFAA - cannot access computers without authorization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DCMA - prevent copyright circumvention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ECPA - prevent wiretaps or monitoring electric communications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1d97fa17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1d97fa17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1d97fa170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1d97fa170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tech development prevents thorough testing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1d97fa17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1d97fa17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2509136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2509136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1d97fa17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1d97fa17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1d97fa17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1d97fa17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1d97fa17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1d97fa17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1d97fa17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1d97fa17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https://www.howtogeek.com/howto/33949/htg-explains-what-is-encryption-and-how-does-it-work/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1d97fa170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1d97fa17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1d97fa17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1d97fa17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d97fa17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1d97fa17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1d97fa17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1d97fa17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1d97fa170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1d97fa170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5400000">
            <a:off x="6177275" y="-42337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ig">
  <p:cSld name="BLANK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flipH="1" rot="-5400000">
            <a:off x="-358955" y="3663589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4" name="Google Shape;194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 flipH="1" rot="5400000">
            <a:off x="6177275" y="-42337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flipH="1" rot="-5400000">
            <a:off x="-358955" y="3663588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/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sp>
        <p:nvSpPr>
          <p:cNvPr id="67" name="Google Shape;67;p6"/>
          <p:cNvSpPr txBox="1"/>
          <p:nvPr>
            <p:ph idx="2" type="body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4" name="Google Shape;84;p7"/>
          <p:cNvSpPr txBox="1"/>
          <p:nvPr>
            <p:ph idx="2" type="body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5" name="Google Shape;85;p7"/>
          <p:cNvSpPr txBox="1"/>
          <p:nvPr>
            <p:ph idx="3" type="body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grpSp>
        <p:nvGrpSpPr>
          <p:cNvPr id="86" name="Google Shape;86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idx="1" type="body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1pPr>
          </a:lstStyle>
          <a:p/>
        </p:txBody>
      </p:sp>
      <p:grpSp>
        <p:nvGrpSpPr>
          <p:cNvPr id="116" name="Google Shape;116;p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7" name="Google Shape;117;p9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23" name="Google Shape;123;p9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mall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41F3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usa.kaspersky.com/resource-center/threats/malware-classifications" TargetMode="External"/><Relationship Id="rId4" Type="http://schemas.openxmlformats.org/officeDocument/2006/relationships/hyperlink" Target="https://www.howtogeek.com/howto/33949/htg-explains-what-is-encryption-and-how-does-it-work/" TargetMode="External"/><Relationship Id="rId5" Type="http://schemas.openxmlformats.org/officeDocument/2006/relationships/hyperlink" Target="https://en.wikipedia.org/wiki/Information_privacy_law" TargetMode="External"/><Relationship Id="rId6" Type="http://schemas.openxmlformats.org/officeDocument/2006/relationships/hyperlink" Target="https://docubank.expert/blog/5-best-data-security-technologies-right-no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/>
          <p:nvPr>
            <p:ph idx="4294967295" type="ctrTitle"/>
          </p:nvPr>
        </p:nvSpPr>
        <p:spPr>
          <a:xfrm>
            <a:off x="1558950" y="1601250"/>
            <a:ext cx="6026100" cy="19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Computers and Data Security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</a:t>
            </a:r>
            <a:endParaRPr/>
          </a:p>
        </p:txBody>
      </p:sp>
      <p:sp>
        <p:nvSpPr>
          <p:cNvPr id="264" name="Google Shape;264;p25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Stuxnet (2009-2010)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scvhost.exe</a:t>
            </a:r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3192075"/>
            <a:ext cx="3197425" cy="10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000" y="1352100"/>
            <a:ext cx="3197425" cy="2993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idx="1" type="body"/>
          </p:nvPr>
        </p:nvSpPr>
        <p:spPr>
          <a:xfrm>
            <a:off x="1067101" y="1650550"/>
            <a:ext cx="26796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Ukrainian</a:t>
            </a:r>
            <a:r>
              <a:rPr lang="en"/>
              <a:t> Power Grid Attack (2015)</a:t>
            </a:r>
            <a:endParaRPr/>
          </a:p>
        </p:txBody>
      </p:sp>
      <p:sp>
        <p:nvSpPr>
          <p:cNvPr id="272" name="Google Shape;272;p26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</a:t>
            </a:r>
            <a:r>
              <a:rPr b="0" i="1" lang="en"/>
              <a:t>(or lack thereof)</a:t>
            </a:r>
            <a:endParaRPr b="0" i="1"/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600" y="3013025"/>
            <a:ext cx="2381451" cy="19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055" y="1587888"/>
            <a:ext cx="2523900" cy="3255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Exploits</a:t>
            </a:r>
            <a:endParaRPr/>
          </a:p>
        </p:txBody>
      </p:sp>
      <p:sp>
        <p:nvSpPr>
          <p:cNvPr id="280" name="Google Shape;280;p27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MS DDE Protocol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Cisco Routers (27 Feb 2019)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Meltdown and Spectre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754"/>
            <a:ext cx="9144000" cy="513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Security &amp; Education</a:t>
            </a:r>
            <a:endParaRPr/>
          </a:p>
        </p:txBody>
      </p:sp>
      <p:sp>
        <p:nvSpPr>
          <p:cNvPr id="287" name="Google Shape;287;p28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“Mystic” movie portrayals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Lack of care &amp; thought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“Out of sight, out of mind”</a:t>
            </a:r>
            <a:endParaRPr/>
          </a:p>
        </p:txBody>
      </p:sp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700" y="1625038"/>
            <a:ext cx="32004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DB6B6"/>
            </a:gs>
            <a:gs pos="100000">
              <a:srgbClr val="3C971E"/>
            </a:gs>
          </a:gsLst>
          <a:lin ang="5400700" scaled="0"/>
        </a:gra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ctrTitle"/>
          </p:nvPr>
        </p:nvSpPr>
        <p:spPr>
          <a:xfrm>
            <a:off x="2368650" y="1648950"/>
            <a:ext cx="4406700" cy="18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Potential Solutions</a:t>
            </a:r>
            <a:endParaRPr sz="6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&amp; </a:t>
            </a:r>
            <a:r>
              <a:rPr lang="en">
                <a:solidFill>
                  <a:schemeClr val="lt1"/>
                </a:solidFill>
              </a:rPr>
              <a:t>Education</a:t>
            </a:r>
            <a:endParaRPr b="0" i="1"/>
          </a:p>
        </p:txBody>
      </p:sp>
      <p:sp>
        <p:nvSpPr>
          <p:cNvPr id="299" name="Google Shape;299;p30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Attack Handling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Break down stereotypes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Teach basic security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STEM in schools</a:t>
            </a:r>
            <a:endParaRPr/>
          </a:p>
        </p:txBody>
      </p:sp>
      <p:pic>
        <p:nvPicPr>
          <p:cNvPr id="300" name="Google Shape;3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367" y="1942650"/>
            <a:ext cx="2591200" cy="17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Computers</a:t>
            </a:r>
            <a:endParaRPr/>
          </a:p>
        </p:txBody>
      </p:sp>
      <p:sp>
        <p:nvSpPr>
          <p:cNvPr id="306" name="Google Shape;306;p31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Antivirus Techniques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Machine Learning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Distributed Systems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Attack Handling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Faster computers == harder encryption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Implications</a:t>
            </a:r>
            <a:endParaRPr/>
          </a:p>
        </p:txBody>
      </p:sp>
      <p:sp>
        <p:nvSpPr>
          <p:cNvPr id="312" name="Google Shape;312;p32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i="1" lang="en" sz="1800"/>
              <a:t>Computer Fraud and Abuse Act (CFAA)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 sz="1800"/>
              <a:t>US Digital </a:t>
            </a:r>
            <a:r>
              <a:rPr i="1" lang="en" sz="1800"/>
              <a:t>Millennium</a:t>
            </a:r>
            <a:r>
              <a:rPr i="1" lang="en" sz="1800"/>
              <a:t> Copyright Act (DCMA)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 sz="1800"/>
              <a:t>Electronic Communications Privacy Act (ECPA)</a:t>
            </a:r>
            <a:endParaRPr i="1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ctrTitle"/>
          </p:nvPr>
        </p:nvSpPr>
        <p:spPr>
          <a:xfrm>
            <a:off x="2368650" y="1648950"/>
            <a:ext cx="4406700" cy="18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Future Years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Evolving Problems</a:t>
            </a:r>
            <a:endParaRPr/>
          </a:p>
        </p:txBody>
      </p:sp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Computational power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Always-on devices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Big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IoT Devices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Connectivity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Rapid Tech Development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History and Background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Problems in Society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Potential Solutions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Future Changes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References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29" name="Google Shape;329;p35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History and Background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Problems in Society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Potential Solutions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Future Changes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ctrTitle"/>
          </p:nvPr>
        </p:nvSpPr>
        <p:spPr>
          <a:xfrm>
            <a:off x="2368650" y="2079000"/>
            <a:ext cx="4406700" cy="9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Questions?</a:t>
            </a:r>
            <a:endParaRPr sz="6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0" name="Google Shape;340;p37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https://usa.kaspersky.com/resource-center/threats/malware-classifications</a:t>
            </a:r>
            <a:r>
              <a:rPr lang="en" sz="1000" u="sng">
                <a:solidFill>
                  <a:schemeClr val="hlink"/>
                </a:solidFill>
              </a:rPr>
              <a:t> </a:t>
            </a:r>
            <a:endParaRPr sz="1000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https://www.howtogeek.com/howto/33949/htg-explains-what-is-encryption-and-how-does-it-work/</a:t>
            </a:r>
            <a:r>
              <a:rPr lang="en" sz="1000" u="sng">
                <a:solidFill>
                  <a:schemeClr val="hlink"/>
                </a:solidFill>
              </a:rPr>
              <a:t> </a:t>
            </a:r>
            <a:endParaRPr sz="1000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https://en.wikipedia.org/wiki/Information_privacy_law</a:t>
            </a:r>
            <a:r>
              <a:rPr lang="en" sz="1000" u="sng">
                <a:solidFill>
                  <a:schemeClr val="hlink"/>
                </a:solidFill>
              </a:rPr>
              <a:t> </a:t>
            </a:r>
            <a:endParaRPr sz="1000" u="sng">
              <a:solidFill>
                <a:schemeClr val="hlink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https://docubank.expert/blog/5-best-data-security-technologies-right-now</a:t>
            </a:r>
            <a:r>
              <a:rPr lang="en" sz="1000" u="sng">
                <a:solidFill>
                  <a:schemeClr val="hlink"/>
                </a:solidFill>
              </a:rPr>
              <a:t> </a:t>
            </a:r>
            <a:endParaRPr sz="10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/>
              <a:t>Annachhatre, Chinmayee, Thomas H. Austin, and Mark Stamp. ""Hidden Markov models for malware classification."" Journal of Computer Virology and Hacking Techniques (2015)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/>
              <a:t>Analysis of the cyber attack on the Ukrainian power grid."" Electricity Information Sharing and Analysis Center (E-ISAC) 2016.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/>
              <a:t>Falliere, Nicolas, Liam O. Murchu, and Eric Chien. ""W32. stuxnet dossier.""White paper, Symantec Corp., Security Response (2011). 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>
            <p:ph type="ctrTitle"/>
          </p:nvPr>
        </p:nvSpPr>
        <p:spPr>
          <a:xfrm>
            <a:off x="2368650" y="1648950"/>
            <a:ext cx="4406700" cy="18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History and Background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</a:t>
            </a: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00" y="1593863"/>
            <a:ext cx="19621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200" y="1547959"/>
            <a:ext cx="1962150" cy="136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837" y="3203925"/>
            <a:ext cx="2623588" cy="13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1384525" y="2915250"/>
            <a:ext cx="1580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scytale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3584275" y="4636850"/>
            <a:ext cx="1580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Enigma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5727925" y="2965800"/>
            <a:ext cx="1580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Polybus Square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</a:t>
            </a:r>
            <a:r>
              <a:rPr b="0" i="1" lang="en"/>
              <a:t>(Cont.)</a:t>
            </a:r>
            <a:endParaRPr b="0" i="1"/>
          </a:p>
        </p:txBody>
      </p:sp>
      <p:pic>
        <p:nvPicPr>
          <p:cNvPr id="228" name="Google Shape;228;p20"/>
          <p:cNvPicPr preferRelativeResize="0"/>
          <p:nvPr/>
        </p:nvPicPr>
        <p:blipFill rotWithShape="1">
          <a:blip r:embed="rId3">
            <a:alphaModFix/>
          </a:blip>
          <a:srcRect b="0" l="1908" r="3124" t="3474"/>
          <a:stretch/>
        </p:blipFill>
        <p:spPr>
          <a:xfrm>
            <a:off x="1441750" y="1586950"/>
            <a:ext cx="5540524" cy="29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Passkeys</a:t>
            </a:r>
            <a:endParaRPr/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01" y="1893350"/>
            <a:ext cx="1629250" cy="27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487" y="1681650"/>
            <a:ext cx="2711775" cy="26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7563" y="2571750"/>
            <a:ext cx="328612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</p:txBody>
      </p:sp>
      <p:sp>
        <p:nvSpPr>
          <p:cNvPr id="242" name="Google Shape;242;p22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Archives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Safety deposit boxes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Isolated servers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Multi-factor authentication</a:t>
            </a:r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850" y="2356200"/>
            <a:ext cx="3152576" cy="16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889" y="799650"/>
            <a:ext cx="1970049" cy="125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ctrTitle"/>
          </p:nvPr>
        </p:nvSpPr>
        <p:spPr>
          <a:xfrm>
            <a:off x="2368650" y="1648950"/>
            <a:ext cx="4406700" cy="18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Problems in Society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Attacks</a:t>
            </a:r>
            <a:endParaRPr/>
          </a:p>
        </p:txBody>
      </p:sp>
      <p:sp>
        <p:nvSpPr>
          <p:cNvPr id="255" name="Google Shape;255;p24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Confidentiality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Integrity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Accessibility</a:t>
            </a:r>
            <a:endParaRPr/>
          </a:p>
        </p:txBody>
      </p:sp>
      <p:sp>
        <p:nvSpPr>
          <p:cNvPr id="256" name="Google Shape;256;p24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b="1" lang="en">
                <a:solidFill>
                  <a:srgbClr val="FF0000"/>
                </a:solidFill>
              </a:rPr>
              <a:t>C</a:t>
            </a:r>
            <a:endParaRPr b="1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b="1" lang="en">
                <a:solidFill>
                  <a:srgbClr val="FF0000"/>
                </a:solidFill>
              </a:rPr>
              <a:t>I</a:t>
            </a:r>
            <a:endParaRPr b="1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b="1" lang="en">
                <a:solidFill>
                  <a:srgbClr val="FF0000"/>
                </a:solidFill>
              </a:rPr>
              <a:t>A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988" y="0"/>
            <a:ext cx="1800012" cy="180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 txBox="1"/>
          <p:nvPr/>
        </p:nvSpPr>
        <p:spPr>
          <a:xfrm>
            <a:off x="1067100" y="2813050"/>
            <a:ext cx="40008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ind"/>
              <a:buChar char="-"/>
            </a:pPr>
            <a:r>
              <a:rPr lang="en"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Cost-Benefit Analysis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